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  <p:sldMasterId id="2147483682" r:id="rId3"/>
  </p:sldMasterIdLst>
  <p:notesMasterIdLst>
    <p:notesMasterId r:id="rId28"/>
  </p:notesMasterIdLst>
  <p:handoutMasterIdLst>
    <p:handoutMasterId r:id="rId29"/>
  </p:handoutMasterIdLst>
  <p:sldIdLst>
    <p:sldId id="256" r:id="rId4"/>
    <p:sldId id="330" r:id="rId5"/>
    <p:sldId id="343" r:id="rId6"/>
    <p:sldId id="331" r:id="rId7"/>
    <p:sldId id="322" r:id="rId8"/>
    <p:sldId id="341" r:id="rId9"/>
    <p:sldId id="323" r:id="rId10"/>
    <p:sldId id="336" r:id="rId11"/>
    <p:sldId id="318" r:id="rId12"/>
    <p:sldId id="329" r:id="rId13"/>
    <p:sldId id="338" r:id="rId14"/>
    <p:sldId id="324" r:id="rId15"/>
    <p:sldId id="332" r:id="rId16"/>
    <p:sldId id="337" r:id="rId17"/>
    <p:sldId id="342" r:id="rId18"/>
    <p:sldId id="339" r:id="rId19"/>
    <p:sldId id="344" r:id="rId20"/>
    <p:sldId id="346" r:id="rId21"/>
    <p:sldId id="335" r:id="rId22"/>
    <p:sldId id="349" r:id="rId23"/>
    <p:sldId id="325" r:id="rId24"/>
    <p:sldId id="348" r:id="rId25"/>
    <p:sldId id="347" r:id="rId26"/>
    <p:sldId id="326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048" autoAdjust="0"/>
    <p:restoredTop sz="94656" autoAdjust="0"/>
  </p:normalViewPr>
  <p:slideViewPr>
    <p:cSldViewPr snapToGrid="0" snapToObjects="1">
      <p:cViewPr varScale="1">
        <p:scale>
          <a:sx n="77" d="100"/>
          <a:sy n="77" d="100"/>
        </p:scale>
        <p:origin x="200" y="12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AD50B-1074-AC4B-A4F7-9CF2BBF8E560}" type="datetimeFigureOut">
              <a:rPr lang="en-US" smtClean="0"/>
              <a:t>3/9/20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3A74A-261A-B445-9F9B-E57D779DD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594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08552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3642470f8_0_1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g43642470f8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3852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1154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8929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6159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610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0701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9112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59241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8563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921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4354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7599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207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3648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3221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0308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887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8711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91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5226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2221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4366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afd648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49afd64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2362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295835" y="1410138"/>
            <a:ext cx="32793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Helvetica Neue"/>
              <a:buNone/>
              <a:defRPr sz="2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22730" y="2570417"/>
            <a:ext cx="20055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R="0" lvl="0" algn="l" rtl="0">
              <a:lnSpc>
                <a:spcPct val="141666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4929585" y="0"/>
            <a:ext cx="42144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>
            <a:spLocks noGrp="1"/>
          </p:cNvSpPr>
          <p:nvPr>
            <p:ph type="pic" idx="2"/>
          </p:nvPr>
        </p:nvSpPr>
        <p:spPr>
          <a:xfrm>
            <a:off x="4929585" y="0"/>
            <a:ext cx="42144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R="0" lvl="0" algn="l" rtl="0">
              <a:lnSpc>
                <a:spcPct val="141666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/>
          <p:nvPr/>
        </p:nvSpPr>
        <p:spPr>
          <a:xfrm>
            <a:off x="6284354" y="2439923"/>
            <a:ext cx="15048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 image</a:t>
            </a:r>
            <a:endParaRPr sz="15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/>
          <p:cNvSpPr/>
          <p:nvPr/>
        </p:nvSpPr>
        <p:spPr>
          <a:xfrm rot="10800000">
            <a:off x="8349899" y="5082899"/>
            <a:ext cx="794100" cy="60600"/>
          </a:xfrm>
          <a:prstGeom prst="rect">
            <a:avLst/>
          </a:prstGeom>
          <a:solidFill>
            <a:srgbClr val="2DB8FF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66;p14"/>
          <p:cNvCxnSpPr/>
          <p:nvPr/>
        </p:nvCxnSpPr>
        <p:spPr>
          <a:xfrm>
            <a:off x="2417109" y="2613861"/>
            <a:ext cx="0" cy="26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51781" y="4949358"/>
            <a:ext cx="424568" cy="790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5"/>
          <p:cNvCxnSpPr/>
          <p:nvPr/>
        </p:nvCxnSpPr>
        <p:spPr>
          <a:xfrm>
            <a:off x="8833897" y="4920274"/>
            <a:ext cx="0" cy="12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3533" y="1750595"/>
            <a:ext cx="2956934" cy="5504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5"/>
          <p:cNvCxnSpPr/>
          <p:nvPr/>
        </p:nvCxnSpPr>
        <p:spPr>
          <a:xfrm>
            <a:off x="2574758" y="2664993"/>
            <a:ext cx="3994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" name="Google Shape;73;p15"/>
          <p:cNvCxnSpPr/>
          <p:nvPr/>
        </p:nvCxnSpPr>
        <p:spPr>
          <a:xfrm>
            <a:off x="2574758" y="3254541"/>
            <a:ext cx="3994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1573" y="2701088"/>
            <a:ext cx="1147668" cy="52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l="9170" t="27788" r="9601" b="27578"/>
          <a:stretch/>
        </p:blipFill>
        <p:spPr>
          <a:xfrm>
            <a:off x="3916279" y="2852590"/>
            <a:ext cx="1076826" cy="206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3288" y="2846574"/>
            <a:ext cx="1334002" cy="20560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8863976" y="4929976"/>
            <a:ext cx="171600" cy="1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Helvetica Neue"/>
              <a:buNone/>
            </a:pPr>
            <a:fld id="{00000000-1234-1234-1234-123412341234}" type="slidenum">
              <a:rPr lang="en" sz="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600" b="0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49029" y="2995862"/>
            <a:ext cx="2245939" cy="418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6"/>
          <p:cNvCxnSpPr/>
          <p:nvPr/>
        </p:nvCxnSpPr>
        <p:spPr>
          <a:xfrm rot="10800000">
            <a:off x="2965526" y="2800319"/>
            <a:ext cx="3213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1" name="Google Shape;81;p16"/>
          <p:cNvSpPr txBox="1"/>
          <p:nvPr/>
        </p:nvSpPr>
        <p:spPr>
          <a:xfrm>
            <a:off x="2340142" y="1763757"/>
            <a:ext cx="44634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Helvetica Neue"/>
              <a:buNone/>
            </a:pPr>
            <a:r>
              <a:rPr lang="en" sz="53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53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1781" y="4949358"/>
            <a:ext cx="424568" cy="790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6"/>
          <p:cNvCxnSpPr/>
          <p:nvPr/>
        </p:nvCxnSpPr>
        <p:spPr>
          <a:xfrm>
            <a:off x="8833897" y="4920274"/>
            <a:ext cx="0" cy="12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4" name="Google Shape;84;p16"/>
          <p:cNvSpPr txBox="1"/>
          <p:nvPr/>
        </p:nvSpPr>
        <p:spPr>
          <a:xfrm>
            <a:off x="8863976" y="4929976"/>
            <a:ext cx="171600" cy="1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Helvetica Neue"/>
              <a:buNone/>
            </a:pPr>
            <a:fld id="{00000000-1234-1234-1234-123412341234}" type="slidenum">
              <a:rPr lang="en" sz="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600" b="0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tical Title and Text">
  <p:cSld name="1_Vertical Title and Text">
    <p:bg>
      <p:bgPr>
        <a:solidFill>
          <a:schemeClr val="dk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99879" y="3466272"/>
            <a:ext cx="1744243" cy="324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7"/>
          <p:cNvCxnSpPr/>
          <p:nvPr/>
        </p:nvCxnSpPr>
        <p:spPr>
          <a:xfrm rot="10800000">
            <a:off x="2965526" y="2241242"/>
            <a:ext cx="3213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8" name="Google Shape;88;p17"/>
          <p:cNvSpPr txBox="1"/>
          <p:nvPr/>
        </p:nvSpPr>
        <p:spPr>
          <a:xfrm>
            <a:off x="2340142" y="1346314"/>
            <a:ext cx="44634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</a:pPr>
            <a:r>
              <a:rPr lang="en" sz="45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45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1781" y="4949358"/>
            <a:ext cx="424568" cy="790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7"/>
          <p:cNvCxnSpPr/>
          <p:nvPr/>
        </p:nvCxnSpPr>
        <p:spPr>
          <a:xfrm>
            <a:off x="8833897" y="4920274"/>
            <a:ext cx="0" cy="12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1" name="Google Shape;91;p17"/>
          <p:cNvSpPr txBox="1"/>
          <p:nvPr/>
        </p:nvSpPr>
        <p:spPr>
          <a:xfrm>
            <a:off x="8863976" y="4929976"/>
            <a:ext cx="171600" cy="1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Helvetica Neue"/>
              <a:buNone/>
            </a:pPr>
            <a:fld id="{00000000-1234-1234-1234-123412341234}" type="slidenum">
              <a:rPr lang="en" sz="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600" b="0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778440" y="2512323"/>
            <a:ext cx="35871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2"/>
          </p:nvPr>
        </p:nvSpPr>
        <p:spPr>
          <a:xfrm>
            <a:off x="2778324" y="2810186"/>
            <a:ext cx="36696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299285" y="1055897"/>
            <a:ext cx="4170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24852" y="2557091"/>
            <a:ext cx="4144800" cy="18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l" rtl="0">
              <a:lnSpc>
                <a:spcPct val="141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4920916" y="0"/>
            <a:ext cx="4223100" cy="48486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9"/>
          <p:cNvSpPr>
            <a:spLocks noGrp="1"/>
          </p:cNvSpPr>
          <p:nvPr>
            <p:ph type="pic" idx="2"/>
          </p:nvPr>
        </p:nvSpPr>
        <p:spPr>
          <a:xfrm>
            <a:off x="4920916" y="0"/>
            <a:ext cx="4223100" cy="48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R="0" lvl="0" algn="l" rtl="0">
              <a:lnSpc>
                <a:spcPct val="141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8" name="Google Shape;108;p19"/>
          <p:cNvSpPr txBox="1"/>
          <p:nvPr/>
        </p:nvSpPr>
        <p:spPr>
          <a:xfrm>
            <a:off x="6280019" y="2291634"/>
            <a:ext cx="15048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 image</a:t>
            </a:r>
            <a:endParaRPr sz="15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3"/>
          </p:nvPr>
        </p:nvSpPr>
        <p:spPr>
          <a:xfrm>
            <a:off x="324852" y="2142159"/>
            <a:ext cx="4144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l" rtl="0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2CB8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2CB8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/>
          <p:nvPr/>
        </p:nvSpPr>
        <p:spPr>
          <a:xfrm>
            <a:off x="0" y="0"/>
            <a:ext cx="4223100" cy="48486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1359103" y="2282354"/>
            <a:ext cx="15048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 image</a:t>
            </a:r>
            <a:endParaRPr sz="15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20"/>
          <p:cNvSpPr>
            <a:spLocks noGrp="1"/>
          </p:cNvSpPr>
          <p:nvPr>
            <p:ph type="pic" idx="2"/>
          </p:nvPr>
        </p:nvSpPr>
        <p:spPr>
          <a:xfrm>
            <a:off x="0" y="0"/>
            <a:ext cx="4223100" cy="48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R="0" lvl="0" algn="l" rtl="0">
              <a:lnSpc>
                <a:spcPct val="141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565983" y="2557091"/>
            <a:ext cx="4144800" cy="18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l" rtl="0">
              <a:lnSpc>
                <a:spcPct val="141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3"/>
          </p:nvPr>
        </p:nvSpPr>
        <p:spPr>
          <a:xfrm>
            <a:off x="4565983" y="2142158"/>
            <a:ext cx="4144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l" rtl="0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2CB8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2CB8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4565983" y="1055897"/>
            <a:ext cx="41448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wo Content">
  <p:cSld name="4_Two Conte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299285" y="448302"/>
            <a:ext cx="83634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324853" y="1424427"/>
            <a:ext cx="3326700" cy="3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l" rtl="0">
              <a:lnSpc>
                <a:spcPct val="141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299285" y="1645444"/>
            <a:ext cx="49767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324852" y="2557092"/>
            <a:ext cx="4951200" cy="14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304800" algn="l" rtl="0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5630780" y="1295087"/>
            <a:ext cx="3513300" cy="26889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"/>
          <p:cNvSpPr>
            <a:spLocks noGrp="1"/>
          </p:cNvSpPr>
          <p:nvPr>
            <p:ph type="pic" idx="2"/>
          </p:nvPr>
        </p:nvSpPr>
        <p:spPr>
          <a:xfrm>
            <a:off x="5630780" y="1295087"/>
            <a:ext cx="3513300" cy="26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R="0" lvl="0" algn="l" rtl="0">
              <a:lnSpc>
                <a:spcPct val="141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5" name="Google Shape;125;p22"/>
          <p:cNvSpPr txBox="1"/>
          <p:nvPr/>
        </p:nvSpPr>
        <p:spPr>
          <a:xfrm>
            <a:off x="6634951" y="2506887"/>
            <a:ext cx="15048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 image</a:t>
            </a:r>
            <a:endParaRPr sz="15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0" y="0"/>
            <a:ext cx="6370500" cy="5143500"/>
          </a:xfrm>
          <a:prstGeom prst="parallelogram">
            <a:avLst>
              <a:gd name="adj" fmla="val 35578"/>
            </a:avLst>
          </a:prstGeom>
          <a:solidFill>
            <a:srgbClr val="F0F2F4">
              <a:alpha val="52940"/>
            </a:srgbClr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1785781" y="1667026"/>
            <a:ext cx="5572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/>
          <a:lstStyle>
            <a:lvl1pPr marR="0" lvl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628650" y="1011433"/>
            <a:ext cx="78867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2721069" y="2045275"/>
            <a:ext cx="16095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ctr" rtl="0">
              <a:lnSpc>
                <a:spcPct val="127777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2"/>
          </p:nvPr>
        </p:nvSpPr>
        <p:spPr>
          <a:xfrm>
            <a:off x="2721069" y="2911517"/>
            <a:ext cx="1609500" cy="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ctr" rtl="0">
              <a:lnSpc>
                <a:spcPct val="141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3"/>
          </p:nvPr>
        </p:nvSpPr>
        <p:spPr>
          <a:xfrm>
            <a:off x="4813488" y="2045275"/>
            <a:ext cx="16095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ctr" rtl="0">
              <a:lnSpc>
                <a:spcPct val="127777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4"/>
          </p:nvPr>
        </p:nvSpPr>
        <p:spPr>
          <a:xfrm>
            <a:off x="4812632" y="2911517"/>
            <a:ext cx="1609500" cy="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ctr" rtl="0">
              <a:lnSpc>
                <a:spcPct val="141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5"/>
          </p:nvPr>
        </p:nvSpPr>
        <p:spPr>
          <a:xfrm>
            <a:off x="6905907" y="2045275"/>
            <a:ext cx="16095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ctr" rtl="0">
              <a:lnSpc>
                <a:spcPct val="127777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6"/>
          </p:nvPr>
        </p:nvSpPr>
        <p:spPr>
          <a:xfrm>
            <a:off x="6905908" y="2911517"/>
            <a:ext cx="1609500" cy="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ctr" rtl="0">
              <a:lnSpc>
                <a:spcPct val="141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7"/>
          </p:nvPr>
        </p:nvSpPr>
        <p:spPr>
          <a:xfrm>
            <a:off x="628650" y="2045275"/>
            <a:ext cx="16095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ctr" rtl="0">
              <a:lnSpc>
                <a:spcPct val="127777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8"/>
          </p:nvPr>
        </p:nvSpPr>
        <p:spPr>
          <a:xfrm>
            <a:off x="627794" y="2911517"/>
            <a:ext cx="1609500" cy="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ctr" rtl="0">
              <a:lnSpc>
                <a:spcPct val="141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/>
          <p:nvPr/>
        </p:nvSpPr>
        <p:spPr>
          <a:xfrm>
            <a:off x="1228944" y="1955131"/>
            <a:ext cx="2018100" cy="2274000"/>
          </a:xfrm>
          <a:prstGeom prst="rect">
            <a:avLst/>
          </a:prstGeom>
          <a:solidFill>
            <a:srgbClr val="F0F2F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5896759" y="1955131"/>
            <a:ext cx="2018100" cy="2274000"/>
          </a:xfrm>
          <a:prstGeom prst="rect">
            <a:avLst/>
          </a:prstGeom>
          <a:solidFill>
            <a:srgbClr val="F0F2F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3562851" y="1955131"/>
            <a:ext cx="2018100" cy="2274000"/>
          </a:xfrm>
          <a:prstGeom prst="rect">
            <a:avLst/>
          </a:prstGeom>
          <a:solidFill>
            <a:srgbClr val="F0F2F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628650" y="1011433"/>
            <a:ext cx="78867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3767279" y="2442348"/>
            <a:ext cx="16095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ctr" rtl="0">
              <a:lnSpc>
                <a:spcPct val="127777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2"/>
          </p:nvPr>
        </p:nvSpPr>
        <p:spPr>
          <a:xfrm>
            <a:off x="3767279" y="3308590"/>
            <a:ext cx="1609500" cy="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ctr" rtl="0">
              <a:lnSpc>
                <a:spcPct val="141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3"/>
          </p:nvPr>
        </p:nvSpPr>
        <p:spPr>
          <a:xfrm>
            <a:off x="6101186" y="2442348"/>
            <a:ext cx="16095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ctr" rtl="0">
              <a:lnSpc>
                <a:spcPct val="127777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body" idx="4"/>
          </p:nvPr>
        </p:nvSpPr>
        <p:spPr>
          <a:xfrm>
            <a:off x="6101186" y="3308590"/>
            <a:ext cx="1609500" cy="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ctr" rtl="0">
              <a:lnSpc>
                <a:spcPct val="141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5"/>
          </p:nvPr>
        </p:nvSpPr>
        <p:spPr>
          <a:xfrm>
            <a:off x="1433590" y="2442347"/>
            <a:ext cx="16095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ctr" rtl="0">
              <a:lnSpc>
                <a:spcPct val="127777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body" idx="6"/>
          </p:nvPr>
        </p:nvSpPr>
        <p:spPr>
          <a:xfrm>
            <a:off x="1433371" y="3308590"/>
            <a:ext cx="1609500" cy="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ctr" rtl="0">
              <a:lnSpc>
                <a:spcPct val="141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/>
          <p:nvPr/>
        </p:nvSpPr>
        <p:spPr>
          <a:xfrm>
            <a:off x="4572000" y="-1"/>
            <a:ext cx="4572000" cy="5143500"/>
          </a:xfrm>
          <a:prstGeom prst="rect">
            <a:avLst/>
          </a:prstGeom>
          <a:solidFill>
            <a:srgbClr val="2CB8FF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 amt="15000"/>
          </a:blip>
          <a:srcRect l="14901" r="14809"/>
          <a:stretch/>
        </p:blipFill>
        <p:spPr>
          <a:xfrm rot="-5400000">
            <a:off x="2000249" y="-2000250"/>
            <a:ext cx="5143501" cy="914399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/>
          <p:nvPr/>
        </p:nvSpPr>
        <p:spPr>
          <a:xfrm rot="10800000">
            <a:off x="171" y="-88"/>
            <a:ext cx="794100" cy="60600"/>
          </a:xfrm>
          <a:prstGeom prst="rect">
            <a:avLst/>
          </a:prstGeom>
          <a:solidFill>
            <a:srgbClr val="2CB8FF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342900" y="514350"/>
            <a:ext cx="62766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588042" y="964352"/>
            <a:ext cx="55059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/>
          <a:lstStyle>
            <a:lvl1pPr marR="0" lvl="0" algn="l" rtl="0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body" idx="1"/>
          </p:nvPr>
        </p:nvSpPr>
        <p:spPr>
          <a:xfrm>
            <a:off x="613610" y="1753989"/>
            <a:ext cx="5480400" cy="30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l" rtl="0">
              <a:lnSpc>
                <a:spcPct val="141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1781" y="4949358"/>
            <a:ext cx="424568" cy="790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6"/>
          <p:cNvCxnSpPr/>
          <p:nvPr/>
        </p:nvCxnSpPr>
        <p:spPr>
          <a:xfrm>
            <a:off x="8833897" y="4920274"/>
            <a:ext cx="0" cy="12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59" name="Google Shape;159;p26"/>
          <p:cNvSpPr txBox="1"/>
          <p:nvPr/>
        </p:nvSpPr>
        <p:spPr>
          <a:xfrm>
            <a:off x="8863976" y="4929976"/>
            <a:ext cx="171600" cy="1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Helvetica Neue"/>
              <a:buNone/>
            </a:pPr>
            <a:fld id="{00000000-1234-1234-1234-123412341234}" type="slidenum">
              <a:rPr lang="en" sz="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600" b="0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wo Content">
  <p:cSld name="2_Two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299285" y="448302"/>
            <a:ext cx="83634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324852" y="1949497"/>
            <a:ext cx="3699600" cy="18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85750" algn="l" rtl="0">
              <a:lnSpc>
                <a:spcPct val="141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6280019" y="2291634"/>
            <a:ext cx="2009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 screenshot</a:t>
            </a:r>
            <a:endParaRPr sz="15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2"/>
          </p:nvPr>
        </p:nvSpPr>
        <p:spPr>
          <a:xfrm>
            <a:off x="324852" y="1534564"/>
            <a:ext cx="3699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l" rtl="0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2CB8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2CB8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4024564" y="1025506"/>
            <a:ext cx="6238373" cy="3798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wo Content">
  <p:cSld name="3_Two Conte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6890" y="1359949"/>
            <a:ext cx="2351052" cy="46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299285" y="448302"/>
            <a:ext cx="83634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1"/>
          </p:nvPr>
        </p:nvSpPr>
        <p:spPr>
          <a:xfrm>
            <a:off x="324852" y="1949497"/>
            <a:ext cx="4144800" cy="18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85750" algn="l" rtl="0">
              <a:lnSpc>
                <a:spcPct val="141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28"/>
          <p:cNvSpPr txBox="1"/>
          <p:nvPr/>
        </p:nvSpPr>
        <p:spPr>
          <a:xfrm>
            <a:off x="5507546" y="3321264"/>
            <a:ext cx="2009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 screenshot</a:t>
            </a:r>
            <a:endParaRPr sz="15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28"/>
          <p:cNvSpPr txBox="1">
            <a:spLocks noGrp="1"/>
          </p:cNvSpPr>
          <p:nvPr>
            <p:ph type="body" idx="2"/>
          </p:nvPr>
        </p:nvSpPr>
        <p:spPr>
          <a:xfrm>
            <a:off x="324852" y="1534564"/>
            <a:ext cx="4144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l" rtl="0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2CB8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2CB8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9"/>
          <p:cNvPicPr preferRelativeResize="0"/>
          <p:nvPr/>
        </p:nvPicPr>
        <p:blipFill rotWithShape="1">
          <a:blip r:embed="rId2">
            <a:alphaModFix amt="16000"/>
          </a:blip>
          <a:srcRect t="1979" b="1921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0" y="0"/>
            <a:ext cx="6370500" cy="5143500"/>
          </a:xfrm>
          <a:prstGeom prst="parallelogram">
            <a:avLst>
              <a:gd name="adj" fmla="val 35578"/>
            </a:avLst>
          </a:prstGeom>
          <a:solidFill>
            <a:srgbClr val="F0F2F4">
              <a:alpha val="52940"/>
            </a:srgbClr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342900" y="801781"/>
            <a:ext cx="5572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76" name="Google Shape;176;p29"/>
          <p:cNvSpPr/>
          <p:nvPr/>
        </p:nvSpPr>
        <p:spPr>
          <a:xfrm rot="10800000">
            <a:off x="8349899" y="5082899"/>
            <a:ext cx="794100" cy="60600"/>
          </a:xfrm>
          <a:prstGeom prst="rect">
            <a:avLst/>
          </a:prstGeom>
          <a:solidFill>
            <a:srgbClr val="2DB8FF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9729" y="4946837"/>
            <a:ext cx="427078" cy="79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9"/>
          <p:cNvCxnSpPr/>
          <p:nvPr/>
        </p:nvCxnSpPr>
        <p:spPr>
          <a:xfrm>
            <a:off x="8833897" y="4920274"/>
            <a:ext cx="0" cy="1212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79" name="Google Shape;179;p29"/>
          <p:cNvSpPr/>
          <p:nvPr/>
        </p:nvSpPr>
        <p:spPr>
          <a:xfrm rot="10800000">
            <a:off x="171" y="-88"/>
            <a:ext cx="794100" cy="60600"/>
          </a:xfrm>
          <a:prstGeom prst="rect">
            <a:avLst/>
          </a:prstGeom>
          <a:solidFill>
            <a:srgbClr val="2CB8FF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9"/>
          <p:cNvSpPr/>
          <p:nvPr/>
        </p:nvSpPr>
        <p:spPr>
          <a:xfrm rot="-5400000">
            <a:off x="8716737" y="366920"/>
            <a:ext cx="794100" cy="60600"/>
          </a:xfrm>
          <a:prstGeom prst="rect">
            <a:avLst/>
          </a:prstGeom>
          <a:solidFill>
            <a:srgbClr val="2DB8FF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dk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ctrTitle"/>
          </p:nvPr>
        </p:nvSpPr>
        <p:spPr>
          <a:xfrm>
            <a:off x="295835" y="1410138"/>
            <a:ext cx="32793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Helvetica Neue"/>
              <a:buNone/>
              <a:defRPr sz="2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1"/>
          </p:nvPr>
        </p:nvSpPr>
        <p:spPr>
          <a:xfrm>
            <a:off x="322730" y="2570417"/>
            <a:ext cx="20055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R="0" lvl="0" algn="l" rtl="0">
              <a:lnSpc>
                <a:spcPct val="141666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31"/>
          <p:cNvSpPr/>
          <p:nvPr/>
        </p:nvSpPr>
        <p:spPr>
          <a:xfrm>
            <a:off x="4929585" y="0"/>
            <a:ext cx="42144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1"/>
          <p:cNvSpPr>
            <a:spLocks noGrp="1"/>
          </p:cNvSpPr>
          <p:nvPr>
            <p:ph type="pic" idx="2"/>
          </p:nvPr>
        </p:nvSpPr>
        <p:spPr>
          <a:xfrm>
            <a:off x="4929585" y="0"/>
            <a:ext cx="42144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R="0" lvl="0" algn="l" rtl="0">
              <a:lnSpc>
                <a:spcPct val="141666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87" name="Google Shape;187;p31"/>
          <p:cNvSpPr txBox="1"/>
          <p:nvPr/>
        </p:nvSpPr>
        <p:spPr>
          <a:xfrm>
            <a:off x="6284354" y="2439923"/>
            <a:ext cx="15048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 image</a:t>
            </a:r>
            <a:endParaRPr sz="15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31"/>
          <p:cNvSpPr/>
          <p:nvPr/>
        </p:nvSpPr>
        <p:spPr>
          <a:xfrm rot="10800000">
            <a:off x="8349899" y="5082899"/>
            <a:ext cx="794100" cy="60600"/>
          </a:xfrm>
          <a:prstGeom prst="rect">
            <a:avLst/>
          </a:prstGeom>
          <a:solidFill>
            <a:srgbClr val="2DB8FF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" name="Google Shape;189;p31"/>
          <p:cNvCxnSpPr/>
          <p:nvPr/>
        </p:nvCxnSpPr>
        <p:spPr>
          <a:xfrm>
            <a:off x="2417109" y="2613861"/>
            <a:ext cx="0" cy="26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0" name="Google Shape;19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2730" y="4596373"/>
            <a:ext cx="1369314" cy="254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chemeClr val="dk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51781" y="4949358"/>
            <a:ext cx="424568" cy="790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32"/>
          <p:cNvCxnSpPr/>
          <p:nvPr/>
        </p:nvCxnSpPr>
        <p:spPr>
          <a:xfrm>
            <a:off x="8833897" y="4920274"/>
            <a:ext cx="0" cy="12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94" name="Google Shape;19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3533" y="1750595"/>
            <a:ext cx="2956934" cy="5504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32"/>
          <p:cNvCxnSpPr/>
          <p:nvPr/>
        </p:nvCxnSpPr>
        <p:spPr>
          <a:xfrm>
            <a:off x="2574758" y="2664993"/>
            <a:ext cx="3994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6" name="Google Shape;196;p32"/>
          <p:cNvCxnSpPr/>
          <p:nvPr/>
        </p:nvCxnSpPr>
        <p:spPr>
          <a:xfrm>
            <a:off x="2574758" y="3254541"/>
            <a:ext cx="3994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7" name="Google Shape;19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1573" y="2701088"/>
            <a:ext cx="1147668" cy="52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 rotWithShape="1">
          <a:blip r:embed="rId5">
            <a:alphaModFix/>
          </a:blip>
          <a:srcRect l="9170" t="27788" r="9601" b="27578"/>
          <a:stretch/>
        </p:blipFill>
        <p:spPr>
          <a:xfrm>
            <a:off x="3916279" y="2852590"/>
            <a:ext cx="1076826" cy="206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3288" y="2846574"/>
            <a:ext cx="1334002" cy="20560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/>
        </p:nvSpPr>
        <p:spPr>
          <a:xfrm>
            <a:off x="8863976" y="4929976"/>
            <a:ext cx="171600" cy="1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Helvetica Neue"/>
              <a:buNone/>
            </a:pPr>
            <a:fld id="{00000000-1234-1234-1234-123412341234}" type="slidenum">
              <a:rPr lang="en" sz="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600" b="0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0685" y="1467853"/>
            <a:ext cx="2442631" cy="45301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/>
          <p:nvPr/>
        </p:nvSpPr>
        <p:spPr>
          <a:xfrm>
            <a:off x="3660608" y="2159668"/>
            <a:ext cx="1823100" cy="1823100"/>
          </a:xfrm>
          <a:prstGeom prst="rect">
            <a:avLst/>
          </a:prstGeom>
          <a:solidFill>
            <a:srgbClr val="F0F2F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1579144" y="2159668"/>
            <a:ext cx="1823100" cy="1823100"/>
          </a:xfrm>
          <a:prstGeom prst="rect">
            <a:avLst/>
          </a:prstGeom>
          <a:solidFill>
            <a:srgbClr val="F0F2F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/>
          <p:nvPr/>
        </p:nvSpPr>
        <p:spPr>
          <a:xfrm>
            <a:off x="5742071" y="2159668"/>
            <a:ext cx="1823100" cy="1823100"/>
          </a:xfrm>
          <a:prstGeom prst="rect">
            <a:avLst/>
          </a:prstGeom>
          <a:solidFill>
            <a:srgbClr val="F0F2F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33"/>
          <p:cNvPicPr preferRelativeResize="0"/>
          <p:nvPr/>
        </p:nvPicPr>
        <p:blipFill rotWithShape="1">
          <a:blip r:embed="rId3">
            <a:alphaModFix/>
          </a:blip>
          <a:srcRect l="6185" t="22170" r="7785" b="20496"/>
          <a:stretch/>
        </p:blipFill>
        <p:spPr>
          <a:xfrm>
            <a:off x="3777915" y="2897368"/>
            <a:ext cx="1588168" cy="369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1176" y="2662558"/>
            <a:ext cx="1798723" cy="82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6147" y="2949714"/>
            <a:ext cx="1574635" cy="242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bg>
      <p:bgPr>
        <a:solidFill>
          <a:schemeClr val="dk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49029" y="2995862"/>
            <a:ext cx="2245939" cy="418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4"/>
          <p:cNvCxnSpPr/>
          <p:nvPr/>
        </p:nvCxnSpPr>
        <p:spPr>
          <a:xfrm rot="10800000">
            <a:off x="2965526" y="2800319"/>
            <a:ext cx="3213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2" name="Google Shape;212;p34"/>
          <p:cNvSpPr txBox="1"/>
          <p:nvPr/>
        </p:nvSpPr>
        <p:spPr>
          <a:xfrm>
            <a:off x="2340142" y="1763757"/>
            <a:ext cx="44634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Helvetica Neue"/>
              <a:buNone/>
            </a:pPr>
            <a:r>
              <a:rPr lang="en" sz="53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53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1781" y="4949358"/>
            <a:ext cx="424568" cy="790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34"/>
          <p:cNvCxnSpPr/>
          <p:nvPr/>
        </p:nvCxnSpPr>
        <p:spPr>
          <a:xfrm>
            <a:off x="8833897" y="4920274"/>
            <a:ext cx="0" cy="12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15" name="Google Shape;215;p34"/>
          <p:cNvSpPr txBox="1"/>
          <p:nvPr/>
        </p:nvSpPr>
        <p:spPr>
          <a:xfrm>
            <a:off x="8863976" y="4929976"/>
            <a:ext cx="171600" cy="1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Helvetica Neue"/>
              <a:buNone/>
            </a:pPr>
            <a:fld id="{00000000-1234-1234-1234-123412341234}" type="slidenum">
              <a:rPr lang="en" sz="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600" b="0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tical Title and Text">
  <p:cSld name="1_Vertical Title and Text">
    <p:bg>
      <p:bgPr>
        <a:solidFill>
          <a:schemeClr val="dk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99879" y="3466272"/>
            <a:ext cx="1744243" cy="324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35"/>
          <p:cNvCxnSpPr/>
          <p:nvPr/>
        </p:nvCxnSpPr>
        <p:spPr>
          <a:xfrm rot="10800000">
            <a:off x="2965526" y="2241242"/>
            <a:ext cx="3213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9" name="Google Shape;219;p35"/>
          <p:cNvSpPr txBox="1"/>
          <p:nvPr/>
        </p:nvSpPr>
        <p:spPr>
          <a:xfrm>
            <a:off x="2340142" y="1346314"/>
            <a:ext cx="44634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</a:pPr>
            <a:r>
              <a:rPr lang="en" sz="45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45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0" name="Google Shape;22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1781" y="4949358"/>
            <a:ext cx="424568" cy="790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35"/>
          <p:cNvCxnSpPr/>
          <p:nvPr/>
        </p:nvCxnSpPr>
        <p:spPr>
          <a:xfrm>
            <a:off x="8833897" y="4920274"/>
            <a:ext cx="0" cy="12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22" name="Google Shape;222;p35"/>
          <p:cNvSpPr txBox="1"/>
          <p:nvPr/>
        </p:nvSpPr>
        <p:spPr>
          <a:xfrm>
            <a:off x="8863976" y="4929976"/>
            <a:ext cx="171600" cy="1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Helvetica Neue"/>
              <a:buNone/>
            </a:pPr>
            <a:fld id="{00000000-1234-1234-1234-123412341234}" type="slidenum">
              <a:rPr lang="en" sz="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600" b="0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" name="Google Shape;223;p35"/>
          <p:cNvSpPr txBox="1">
            <a:spLocks noGrp="1"/>
          </p:cNvSpPr>
          <p:nvPr>
            <p:ph type="body" idx="1"/>
          </p:nvPr>
        </p:nvSpPr>
        <p:spPr>
          <a:xfrm>
            <a:off x="2778440" y="2512323"/>
            <a:ext cx="35871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body" idx="2"/>
          </p:nvPr>
        </p:nvSpPr>
        <p:spPr>
          <a:xfrm>
            <a:off x="2778324" y="2810186"/>
            <a:ext cx="36696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10800000">
            <a:off x="8349899" y="5082899"/>
            <a:ext cx="794100" cy="60600"/>
          </a:xfrm>
          <a:prstGeom prst="rect">
            <a:avLst/>
          </a:prstGeom>
          <a:solidFill>
            <a:srgbClr val="2DB8FF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49729" y="4946837"/>
            <a:ext cx="427078" cy="79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13"/>
          <p:cNvCxnSpPr/>
          <p:nvPr/>
        </p:nvCxnSpPr>
        <p:spPr>
          <a:xfrm>
            <a:off x="8833897" y="4920274"/>
            <a:ext cx="0" cy="12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4" name="Google Shape;54;p13"/>
          <p:cNvSpPr/>
          <p:nvPr/>
        </p:nvSpPr>
        <p:spPr>
          <a:xfrm rot="10800000">
            <a:off x="171" y="-88"/>
            <a:ext cx="794100" cy="60600"/>
          </a:xfrm>
          <a:prstGeom prst="rect">
            <a:avLst/>
          </a:prstGeom>
          <a:solidFill>
            <a:srgbClr val="2CB8FF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/>
          <p:nvPr/>
        </p:nvSpPr>
        <p:spPr>
          <a:xfrm rot="-5400000">
            <a:off x="8716737" y="366920"/>
            <a:ext cx="794100" cy="60600"/>
          </a:xfrm>
          <a:prstGeom prst="rect">
            <a:avLst/>
          </a:prstGeom>
          <a:solidFill>
            <a:srgbClr val="2DB8FF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306135" y="450337"/>
            <a:ext cx="78867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325746" y="1093414"/>
            <a:ext cx="78774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l" rtl="0">
              <a:lnSpc>
                <a:spcPct val="141666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8863976" y="4929976"/>
            <a:ext cx="171600" cy="1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Helvetica Neue"/>
              <a:buNone/>
            </a:pPr>
            <a:fld id="{00000000-1234-1234-1234-123412341234}" type="slidenum">
              <a:rPr lang="en" sz="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6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 rot="10800000">
            <a:off x="8349899" y="5082899"/>
            <a:ext cx="794100" cy="60600"/>
          </a:xfrm>
          <a:prstGeom prst="rect">
            <a:avLst/>
          </a:prstGeom>
          <a:solidFill>
            <a:srgbClr val="2DB8FF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" name="Google Shape;97;p18"/>
          <p:cNvCxnSpPr/>
          <p:nvPr/>
        </p:nvCxnSpPr>
        <p:spPr>
          <a:xfrm>
            <a:off x="8833897" y="4920274"/>
            <a:ext cx="0" cy="1212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8" name="Google Shape;98;p18"/>
          <p:cNvSpPr/>
          <p:nvPr/>
        </p:nvSpPr>
        <p:spPr>
          <a:xfrm rot="10800000">
            <a:off x="171" y="-88"/>
            <a:ext cx="794100" cy="60600"/>
          </a:xfrm>
          <a:prstGeom prst="rect">
            <a:avLst/>
          </a:prstGeom>
          <a:solidFill>
            <a:srgbClr val="2CB8FF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8"/>
          <p:cNvSpPr/>
          <p:nvPr/>
        </p:nvSpPr>
        <p:spPr>
          <a:xfrm rot="-5400000">
            <a:off x="8716737" y="366920"/>
            <a:ext cx="794100" cy="60600"/>
          </a:xfrm>
          <a:prstGeom prst="rect">
            <a:avLst/>
          </a:prstGeom>
          <a:solidFill>
            <a:srgbClr val="2DB8FF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06135" y="450337"/>
            <a:ext cx="78867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25746" y="1093414"/>
            <a:ext cx="78774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/>
          <a:lstStyle>
            <a:lvl1pPr marL="457200" marR="0" lvl="0" indent="-228600" algn="l" rtl="0">
              <a:lnSpc>
                <a:spcPct val="141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8863976" y="4929976"/>
            <a:ext cx="171600" cy="1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Helvetica Neue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600" b="0" i="0" u="none" strike="noStrike" cap="none" dirty="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2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elp.com/dataset/challenge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/>
          <p:nvPr/>
        </p:nvSpPr>
        <p:spPr>
          <a:xfrm rot="10800000">
            <a:off x="8349899" y="5082899"/>
            <a:ext cx="794100" cy="60600"/>
          </a:xfrm>
          <a:prstGeom prst="rect">
            <a:avLst/>
          </a:prstGeom>
          <a:solidFill>
            <a:srgbClr val="2DB8FF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6"/>
          <p:cNvSpPr/>
          <p:nvPr/>
        </p:nvSpPr>
        <p:spPr>
          <a:xfrm rot="-5400000">
            <a:off x="8716737" y="366920"/>
            <a:ext cx="794100" cy="60600"/>
          </a:xfrm>
          <a:prstGeom prst="rect">
            <a:avLst/>
          </a:prstGeom>
          <a:solidFill>
            <a:srgbClr val="2DB8FF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6"/>
          <p:cNvSpPr txBox="1">
            <a:spLocks noGrp="1"/>
          </p:cNvSpPr>
          <p:nvPr>
            <p:ph type="ctrTitle"/>
          </p:nvPr>
        </p:nvSpPr>
        <p:spPr>
          <a:xfrm>
            <a:off x="261600" y="550997"/>
            <a:ext cx="4310400" cy="3822699"/>
          </a:xfrm>
          <a:prstGeom prst="rect">
            <a:avLst/>
          </a:prstGeom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Relationship Between Quantity of Ratings and Rating Score on  Yelp</a:t>
            </a:r>
            <a:endParaRPr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E6A838-F578-EC4C-B746-0269852D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636" y="1905000"/>
            <a:ext cx="2641600" cy="1333500"/>
          </a:xfrm>
          <a:prstGeom prst="rect">
            <a:avLst/>
          </a:prstGeom>
        </p:spPr>
      </p:pic>
      <p:sp>
        <p:nvSpPr>
          <p:cNvPr id="11" name="Google Shape;231;p36">
            <a:extLst>
              <a:ext uri="{FF2B5EF4-FFF2-40B4-BE49-F238E27FC236}">
                <a16:creationId xmlns:a16="http://schemas.microsoft.com/office/drawing/2014/main" id="{AC2F5C7F-942F-A74B-8737-984A3852E5B8}"/>
              </a:ext>
            </a:extLst>
          </p:cNvPr>
          <p:cNvSpPr txBox="1">
            <a:spLocks/>
          </p:cNvSpPr>
          <p:nvPr/>
        </p:nvSpPr>
        <p:spPr>
          <a:xfrm>
            <a:off x="1131271" y="4520583"/>
            <a:ext cx="3055139" cy="62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Helvetica Neue"/>
              <a:buNone/>
              <a:defRPr sz="2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Han Huang  Mar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7"/>
          <p:cNvSpPr txBox="1"/>
          <p:nvPr/>
        </p:nvSpPr>
        <p:spPr>
          <a:xfrm>
            <a:off x="164100" y="133889"/>
            <a:ext cx="8979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What Drives an “Elite” User to Review</a:t>
            </a:r>
            <a:br>
              <a:rPr lang="en-US" sz="3000" b="1" dirty="0"/>
            </a:br>
            <a:br>
              <a:rPr lang="en-US" sz="3000" b="1" dirty="0"/>
            </a:b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  <p:sp>
        <p:nvSpPr>
          <p:cNvPr id="239" name="Google Shape;239;p37"/>
          <p:cNvSpPr txBox="1"/>
          <p:nvPr/>
        </p:nvSpPr>
        <p:spPr>
          <a:xfrm>
            <a:off x="671798" y="1063633"/>
            <a:ext cx="7172212" cy="26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Interests / Passions ?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Satisfaction level?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Self Image?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Social status? 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Freebies?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Payment? </a:t>
            </a:r>
          </a:p>
          <a:p>
            <a:pPr marL="76200" lvl="0">
              <a:lnSpc>
                <a:spcPct val="115000"/>
              </a:lnSpc>
              <a:buClr>
                <a:schemeClr val="dk1"/>
              </a:buClr>
              <a:buSzPts val="2400"/>
            </a:pPr>
            <a:endParaRPr lang="en-US" sz="2400" b="1" dirty="0">
              <a:solidFill>
                <a:schemeClr val="dk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74ED6-7B3D-4544-822F-4D3AFA3D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636" y="133889"/>
            <a:ext cx="913263" cy="4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0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7"/>
          <p:cNvSpPr txBox="1"/>
          <p:nvPr/>
        </p:nvSpPr>
        <p:spPr>
          <a:xfrm>
            <a:off x="164100" y="133889"/>
            <a:ext cx="8979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Elite users attracted to the same places </a:t>
            </a:r>
            <a:br>
              <a:rPr lang="en-US" sz="3000" b="1" dirty="0"/>
            </a:br>
            <a:br>
              <a:rPr lang="en-US" sz="3000" b="1" dirty="0"/>
            </a:b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74ED6-7B3D-4544-822F-4D3AFA3D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636" y="133889"/>
            <a:ext cx="913263" cy="461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BA1350-5EC9-A141-AB16-D96B1A6D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806" y="1470080"/>
            <a:ext cx="4413481" cy="3006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606D-8456-254B-BD3F-6753A8671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470080"/>
            <a:ext cx="4131496" cy="28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70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7"/>
          <p:cNvSpPr txBox="1"/>
          <p:nvPr/>
        </p:nvSpPr>
        <p:spPr>
          <a:xfrm>
            <a:off x="164100" y="133889"/>
            <a:ext cx="8979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b="1" dirty="0">
                <a:solidFill>
                  <a:schemeClr val="dk1"/>
                </a:solidFill>
              </a:rPr>
              <a:t>Review Count &amp; Social Correlation </a:t>
            </a:r>
          </a:p>
          <a:p>
            <a:pPr lvl="0"/>
            <a:r>
              <a:rPr lang="en-US" sz="3000" b="1" dirty="0"/>
              <a:t>  </a:t>
            </a: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D943DF-FE17-C147-83CB-89C6E1DE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434" y="837177"/>
            <a:ext cx="5823578" cy="43063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D22810-B14B-AB4C-B881-D2A25452C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636" y="133889"/>
            <a:ext cx="913263" cy="4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50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38;p37">
            <a:extLst>
              <a:ext uri="{FF2B5EF4-FFF2-40B4-BE49-F238E27FC236}">
                <a16:creationId xmlns:a16="http://schemas.microsoft.com/office/drawing/2014/main" id="{F284DF14-88A4-9245-803C-68084363F82D}"/>
              </a:ext>
            </a:extLst>
          </p:cNvPr>
          <p:cNvSpPr txBox="1"/>
          <p:nvPr/>
        </p:nvSpPr>
        <p:spPr>
          <a:xfrm>
            <a:off x="164100" y="133889"/>
            <a:ext cx="8979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“One Timer” Profile</a:t>
            </a: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  <p:sp>
        <p:nvSpPr>
          <p:cNvPr id="12" name="Google Shape;239;p37">
            <a:extLst>
              <a:ext uri="{FF2B5EF4-FFF2-40B4-BE49-F238E27FC236}">
                <a16:creationId xmlns:a16="http://schemas.microsoft.com/office/drawing/2014/main" id="{1A46979A-8B3F-A44D-9FB7-F6F2E917AAC1}"/>
              </a:ext>
            </a:extLst>
          </p:cNvPr>
          <p:cNvSpPr txBox="1"/>
          <p:nvPr/>
        </p:nvSpPr>
        <p:spPr>
          <a:xfrm>
            <a:off x="671799" y="1063633"/>
            <a:ext cx="8352900" cy="26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lnSpc>
                <a:spcPct val="115000"/>
              </a:lnSpc>
              <a:buClr>
                <a:schemeClr val="dk1"/>
              </a:buClr>
              <a:buSzPts val="2400"/>
            </a:pPr>
            <a:endParaRPr lang="en-US" sz="2400" b="1" dirty="0">
              <a:solidFill>
                <a:schemeClr val="dk1"/>
              </a:solidFill>
            </a:endParaRP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Reviews 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1s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Social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Friends  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b="1" dirty="0">
              <a:solidFill>
                <a:schemeClr val="dk1"/>
              </a:solidFill>
            </a:endParaRPr>
          </a:p>
          <a:p>
            <a:pPr marL="76200" lvl="0">
              <a:lnSpc>
                <a:spcPct val="115000"/>
              </a:lnSpc>
              <a:buClr>
                <a:schemeClr val="dk1"/>
              </a:buClr>
              <a:buSzPts val="2400"/>
            </a:pPr>
            <a:endParaRPr lang="en-US" sz="2400" b="1" dirty="0">
              <a:solidFill>
                <a:schemeClr val="dk1"/>
              </a:solidFill>
            </a:endParaRPr>
          </a:p>
          <a:p>
            <a:pPr marL="76200" lvl="0">
              <a:lnSpc>
                <a:spcPct val="115000"/>
              </a:lnSpc>
              <a:buClr>
                <a:schemeClr val="dk1"/>
              </a:buClr>
              <a:buSzPts val="2400"/>
            </a:pPr>
            <a:endParaRPr lang="en-US" sz="1800" b="1" dirty="0">
              <a:solidFill>
                <a:schemeClr val="dk1"/>
              </a:solidFill>
            </a:endParaRPr>
          </a:p>
          <a:p>
            <a:pPr marL="76200" lvl="0">
              <a:lnSpc>
                <a:spcPct val="115000"/>
              </a:lnSpc>
              <a:buClr>
                <a:schemeClr val="dk1"/>
              </a:buClr>
              <a:buSzPts val="2400"/>
            </a:pPr>
            <a:endParaRPr lang="en-US" sz="2400" b="1" dirty="0">
              <a:solidFill>
                <a:schemeClr val="dk1"/>
              </a:solidFill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78220339-B991-3643-B2C6-A8E07F530347}"/>
              </a:ext>
            </a:extLst>
          </p:cNvPr>
          <p:cNvSpPr/>
          <p:nvPr/>
        </p:nvSpPr>
        <p:spPr>
          <a:xfrm>
            <a:off x="1626609" y="1978702"/>
            <a:ext cx="341523" cy="363556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5BA415BD-43A1-7B40-996A-2DF7126F302E}"/>
              </a:ext>
            </a:extLst>
          </p:cNvPr>
          <p:cNvSpPr/>
          <p:nvPr/>
        </p:nvSpPr>
        <p:spPr>
          <a:xfrm rot="10800000">
            <a:off x="2375756" y="2891433"/>
            <a:ext cx="341523" cy="363556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CD3E2387-0A41-9F4C-854C-E11E1F996817}"/>
              </a:ext>
            </a:extLst>
          </p:cNvPr>
          <p:cNvSpPr/>
          <p:nvPr/>
        </p:nvSpPr>
        <p:spPr>
          <a:xfrm rot="10800000">
            <a:off x="2209690" y="2445262"/>
            <a:ext cx="341523" cy="363556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439269A1-7AAE-5348-BF59-5217736E02DC}"/>
              </a:ext>
            </a:extLst>
          </p:cNvPr>
          <p:cNvSpPr/>
          <p:nvPr/>
        </p:nvSpPr>
        <p:spPr>
          <a:xfrm rot="10800000">
            <a:off x="2441858" y="1582851"/>
            <a:ext cx="341523" cy="363556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916EFE-FDE0-4C4C-8949-409CEF68D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544" y="810940"/>
            <a:ext cx="5981700" cy="3632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6507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7"/>
          <p:cNvSpPr txBox="1"/>
          <p:nvPr/>
        </p:nvSpPr>
        <p:spPr>
          <a:xfrm>
            <a:off x="164100" y="133889"/>
            <a:ext cx="8979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What Drives a “One timer” to Review </a:t>
            </a:r>
            <a:br>
              <a:rPr lang="en-US" sz="3000" b="1" dirty="0"/>
            </a:br>
            <a:br>
              <a:rPr lang="en-US" sz="3000" b="1" dirty="0"/>
            </a:b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  <p:sp>
        <p:nvSpPr>
          <p:cNvPr id="239" name="Google Shape;239;p37"/>
          <p:cNvSpPr txBox="1"/>
          <p:nvPr/>
        </p:nvSpPr>
        <p:spPr>
          <a:xfrm>
            <a:off x="671798" y="1063633"/>
            <a:ext cx="7172212" cy="26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Deeply dissatisfied? Very Satisfied?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First step as a budding reviewer?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Fraudulent? </a:t>
            </a:r>
          </a:p>
          <a:p>
            <a:pPr marL="76200" lvl="0">
              <a:lnSpc>
                <a:spcPct val="115000"/>
              </a:lnSpc>
              <a:buClr>
                <a:schemeClr val="dk1"/>
              </a:buClr>
              <a:buSzPts val="2400"/>
            </a:pPr>
            <a:endParaRPr lang="en-US" sz="2400" b="1" dirty="0">
              <a:solidFill>
                <a:schemeClr val="dk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74ED6-7B3D-4544-822F-4D3AFA3D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636" y="133889"/>
            <a:ext cx="913263" cy="461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216470-83A5-994A-A659-6B3BE62AD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99" y="2392225"/>
            <a:ext cx="8815799" cy="264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28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7"/>
          <p:cNvSpPr txBox="1"/>
          <p:nvPr/>
        </p:nvSpPr>
        <p:spPr>
          <a:xfrm>
            <a:off x="177955" y="133889"/>
            <a:ext cx="8979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Baseline Accuracy </a:t>
            </a:r>
            <a:br>
              <a:rPr lang="en-US" sz="3000" b="1" dirty="0"/>
            </a:b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  <p:sp>
        <p:nvSpPr>
          <p:cNvPr id="239" name="Google Shape;239;p37"/>
          <p:cNvSpPr txBox="1"/>
          <p:nvPr/>
        </p:nvSpPr>
        <p:spPr>
          <a:xfrm>
            <a:off x="671798" y="1063633"/>
            <a:ext cx="7172212" cy="26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Sum of 2, 3 &amp; 4 ratings as a % of total reviews</a:t>
            </a:r>
          </a:p>
          <a:p>
            <a:pPr marL="41910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5 and 1 are broken out separately in the target</a:t>
            </a:r>
          </a:p>
          <a:p>
            <a:pPr marL="41910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Baseline accuracy = 44.1%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74ED6-7B3D-4544-822F-4D3AFA3D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636" y="133889"/>
            <a:ext cx="913263" cy="4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15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7"/>
          <p:cNvSpPr txBox="1"/>
          <p:nvPr/>
        </p:nvSpPr>
        <p:spPr>
          <a:xfrm>
            <a:off x="164100" y="133889"/>
            <a:ext cx="8979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Challenge for beating baseline </a:t>
            </a: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  <p:sp>
        <p:nvSpPr>
          <p:cNvPr id="239" name="Google Shape;239;p37"/>
          <p:cNvSpPr txBox="1"/>
          <p:nvPr/>
        </p:nvSpPr>
        <p:spPr>
          <a:xfrm>
            <a:off x="671799" y="1063633"/>
            <a:ext cx="8352900" cy="26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There are clear user segments  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But there is a lot of noise too </a:t>
            </a:r>
            <a:endParaRPr lang="en-US" sz="1800" b="1" dirty="0">
              <a:solidFill>
                <a:schemeClr val="dk1"/>
              </a:solidFill>
            </a:endParaRP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b="1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EC0758-0839-3944-9EA6-932CE4F87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218" y="2214217"/>
            <a:ext cx="5280961" cy="292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66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7"/>
          <p:cNvSpPr txBox="1"/>
          <p:nvPr/>
        </p:nvSpPr>
        <p:spPr>
          <a:xfrm>
            <a:off x="177955" y="133889"/>
            <a:ext cx="8979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Features and Target  </a:t>
            </a:r>
            <a:br>
              <a:rPr lang="en-US" sz="3000" b="1" dirty="0"/>
            </a:b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  <p:sp>
        <p:nvSpPr>
          <p:cNvPr id="239" name="Google Shape;239;p37"/>
          <p:cNvSpPr txBox="1"/>
          <p:nvPr/>
        </p:nvSpPr>
        <p:spPr>
          <a:xfrm>
            <a:off x="671798" y="1063633"/>
            <a:ext cx="7172212" cy="26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lnSpc>
                <a:spcPct val="115000"/>
              </a:lnSpc>
              <a:buClr>
                <a:schemeClr val="dk1"/>
              </a:buClr>
              <a:buSzPts val="2400"/>
            </a:pPr>
            <a:r>
              <a:rPr lang="en-US" sz="2400" b="1" u="sng" dirty="0">
                <a:solidFill>
                  <a:schemeClr val="dk1"/>
                </a:solidFill>
              </a:rPr>
              <a:t>Selected Features </a:t>
            </a:r>
          </a:p>
          <a:p>
            <a:pPr marL="533400" lvl="2" indent="-457200">
              <a:lnSpc>
                <a:spcPct val="115000"/>
              </a:lnSpc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-US" sz="2400" b="1" dirty="0">
                <a:solidFill>
                  <a:schemeClr val="dk1"/>
                </a:solidFill>
              </a:rPr>
              <a:t>User Review Count </a:t>
            </a:r>
          </a:p>
          <a:p>
            <a:pPr marL="533400" lvl="2" indent="-457200">
              <a:lnSpc>
                <a:spcPct val="115000"/>
              </a:lnSpc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-US" sz="2400" b="1" dirty="0">
                <a:solidFill>
                  <a:schemeClr val="dk1"/>
                </a:solidFill>
              </a:rPr>
              <a:t>Business Review Count</a:t>
            </a:r>
          </a:p>
          <a:p>
            <a:pPr marL="41910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b="1" dirty="0">
              <a:solidFill>
                <a:schemeClr val="dk1"/>
              </a:solidFill>
            </a:endParaRPr>
          </a:p>
          <a:p>
            <a:pPr marL="76200">
              <a:lnSpc>
                <a:spcPct val="115000"/>
              </a:lnSpc>
              <a:buClr>
                <a:schemeClr val="dk1"/>
              </a:buClr>
              <a:buSzPts val="2400"/>
            </a:pPr>
            <a:r>
              <a:rPr lang="en-US" sz="2400" b="1" u="sng" dirty="0">
                <a:solidFill>
                  <a:schemeClr val="dk1"/>
                </a:solidFill>
              </a:rPr>
              <a:t>Target</a:t>
            </a:r>
          </a:p>
          <a:p>
            <a:pPr marL="76200">
              <a:lnSpc>
                <a:spcPct val="115000"/>
              </a:lnSpc>
              <a:buClr>
                <a:schemeClr val="dk1"/>
              </a:buClr>
              <a:buSzPts val="2400"/>
            </a:pPr>
            <a:r>
              <a:rPr lang="en-US" sz="2400" b="1" dirty="0">
                <a:solidFill>
                  <a:schemeClr val="dk1"/>
                </a:solidFill>
              </a:rPr>
              <a:t>Review score grouped into three groups:</a:t>
            </a:r>
          </a:p>
          <a:p>
            <a:pPr marL="533400" indent="-457200">
              <a:lnSpc>
                <a:spcPct val="115000"/>
              </a:lnSpc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1 = ‘1’ </a:t>
            </a:r>
          </a:p>
          <a:p>
            <a:pPr marL="533400" indent="-457200">
              <a:lnSpc>
                <a:spcPct val="115000"/>
              </a:lnSpc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2 = ’5’</a:t>
            </a:r>
          </a:p>
          <a:p>
            <a:pPr marL="533400" indent="-457200">
              <a:lnSpc>
                <a:spcPct val="115000"/>
              </a:lnSpc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3 = ‘2’, ‘3’ or ‘4’ </a:t>
            </a:r>
          </a:p>
          <a:p>
            <a:pPr marL="76200">
              <a:lnSpc>
                <a:spcPct val="115000"/>
              </a:lnSpc>
              <a:buClr>
                <a:schemeClr val="dk1"/>
              </a:buClr>
              <a:buSzPts val="2400"/>
            </a:pPr>
            <a:endParaRPr lang="en-US" sz="2400" b="1" dirty="0">
              <a:solidFill>
                <a:schemeClr val="dk1"/>
              </a:solidFill>
            </a:endParaRPr>
          </a:p>
          <a:p>
            <a:pPr marL="76200">
              <a:lnSpc>
                <a:spcPct val="115000"/>
              </a:lnSpc>
              <a:buClr>
                <a:schemeClr val="dk1"/>
              </a:buClr>
              <a:buSzPts val="2400"/>
            </a:pPr>
            <a:r>
              <a:rPr lang="en-US" sz="2400" b="1" dirty="0">
                <a:solidFill>
                  <a:schemeClr val="dk1"/>
                </a:solidFill>
              </a:rPr>
              <a:t>	 </a:t>
            </a:r>
          </a:p>
          <a:p>
            <a:pPr marL="76200">
              <a:lnSpc>
                <a:spcPct val="115000"/>
              </a:lnSpc>
              <a:buClr>
                <a:schemeClr val="dk1"/>
              </a:buClr>
              <a:buSzPts val="2400"/>
            </a:pPr>
            <a:r>
              <a:rPr lang="en-US" sz="2400" b="1" dirty="0">
                <a:solidFill>
                  <a:schemeClr val="dk1"/>
                </a:solidFill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74ED6-7B3D-4544-822F-4D3AFA3D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636" y="133889"/>
            <a:ext cx="913263" cy="4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1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7"/>
          <p:cNvSpPr txBox="1"/>
          <p:nvPr/>
        </p:nvSpPr>
        <p:spPr>
          <a:xfrm>
            <a:off x="177955" y="133889"/>
            <a:ext cx="8979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Data Types Used in Model  </a:t>
            </a:r>
            <a:br>
              <a:rPr lang="en-US" sz="3000" b="1" dirty="0"/>
            </a:b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  <p:sp>
        <p:nvSpPr>
          <p:cNvPr id="239" name="Google Shape;239;p37"/>
          <p:cNvSpPr txBox="1"/>
          <p:nvPr/>
        </p:nvSpPr>
        <p:spPr>
          <a:xfrm>
            <a:off x="671798" y="1063633"/>
            <a:ext cx="7172212" cy="26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Target is categorical</a:t>
            </a:r>
          </a:p>
          <a:p>
            <a:pPr marL="41910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Features selected are continuous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74ED6-7B3D-4544-822F-4D3AFA3D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636" y="133889"/>
            <a:ext cx="913263" cy="4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09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7"/>
          <p:cNvSpPr txBox="1"/>
          <p:nvPr/>
        </p:nvSpPr>
        <p:spPr>
          <a:xfrm>
            <a:off x="164100" y="133889"/>
            <a:ext cx="8979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Performance Evaluation </a:t>
            </a: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B038FA3-6566-CA4F-8F9E-18592DF46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909054"/>
              </p:ext>
            </p:extLst>
          </p:nvPr>
        </p:nvGraphicFramePr>
        <p:xfrm>
          <a:off x="362550" y="1023931"/>
          <a:ext cx="8583001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975">
                  <a:extLst>
                    <a:ext uri="{9D8B030D-6E8A-4147-A177-3AD203B41FA5}">
                      <a16:colId xmlns:a16="http://schemas.microsoft.com/office/drawing/2014/main" val="772467815"/>
                    </a:ext>
                  </a:extLst>
                </a:gridCol>
                <a:gridCol w="1287013">
                  <a:extLst>
                    <a:ext uri="{9D8B030D-6E8A-4147-A177-3AD203B41FA5}">
                      <a16:colId xmlns:a16="http://schemas.microsoft.com/office/drawing/2014/main" val="1278114428"/>
                    </a:ext>
                  </a:extLst>
                </a:gridCol>
                <a:gridCol w="2572793">
                  <a:extLst>
                    <a:ext uri="{9D8B030D-6E8A-4147-A177-3AD203B41FA5}">
                      <a16:colId xmlns:a16="http://schemas.microsoft.com/office/drawing/2014/main" val="1663170530"/>
                    </a:ext>
                  </a:extLst>
                </a:gridCol>
                <a:gridCol w="1558977">
                  <a:extLst>
                    <a:ext uri="{9D8B030D-6E8A-4147-A177-3AD203B41FA5}">
                      <a16:colId xmlns:a16="http://schemas.microsoft.com/office/drawing/2014/main" val="1875558018"/>
                    </a:ext>
                  </a:extLst>
                </a:gridCol>
                <a:gridCol w="832355">
                  <a:extLst>
                    <a:ext uri="{9D8B030D-6E8A-4147-A177-3AD203B41FA5}">
                      <a16:colId xmlns:a16="http://schemas.microsoft.com/office/drawing/2014/main" val="704027180"/>
                    </a:ext>
                  </a:extLst>
                </a:gridCol>
                <a:gridCol w="962888">
                  <a:extLst>
                    <a:ext uri="{9D8B030D-6E8A-4147-A177-3AD203B41FA5}">
                      <a16:colId xmlns:a16="http://schemas.microsoft.com/office/drawing/2014/main" val="2162144781"/>
                    </a:ext>
                  </a:extLst>
                </a:gridCol>
              </a:tblGrid>
              <a:tr h="475085">
                <a:tc>
                  <a:txBody>
                    <a:bodyPr/>
                    <a:lstStyle/>
                    <a:p>
                      <a:r>
                        <a:rPr lang="en-US" dirty="0"/>
                        <a:t>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 / Under Baseline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297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Logistical Regression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Users &amp; biz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 training , 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50.0%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+3.9%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42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Logistical Regression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Users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 training , 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+4.4%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169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Users &amp; biz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3 neighbors, scaled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+ 0.4%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78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Users biz, friend count, is_open, lat_lon cluster, elite, totalwords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Dense, 8 nodes, 1 hidden layer: relu, binary crossentropy, 10% of rows used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completed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17149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BB47611-7C5B-3B4E-8040-BF3C6B070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636" y="133889"/>
            <a:ext cx="913263" cy="4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8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7"/>
          <p:cNvSpPr txBox="1"/>
          <p:nvPr/>
        </p:nvSpPr>
        <p:spPr>
          <a:xfrm>
            <a:off x="164100" y="133889"/>
            <a:ext cx="8979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Problem Statement </a:t>
            </a: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  <p:sp>
        <p:nvSpPr>
          <p:cNvPr id="239" name="Google Shape;239;p37"/>
          <p:cNvSpPr txBox="1"/>
          <p:nvPr/>
        </p:nvSpPr>
        <p:spPr>
          <a:xfrm>
            <a:off x="671799" y="1063633"/>
            <a:ext cx="8352900" cy="26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Does knowing the amount of reviews a reviewer has already submitted to Yelp and the number of reviews a business already has on Yelp help predict the likely rating that the reviewer will end up giving for a particular business?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03A20-9B25-3C40-873C-5998DEE7D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636" y="133889"/>
            <a:ext cx="913263" cy="4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82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7"/>
          <p:cNvSpPr txBox="1"/>
          <p:nvPr/>
        </p:nvSpPr>
        <p:spPr>
          <a:xfrm>
            <a:off x="177955" y="133889"/>
            <a:ext cx="8979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KNN Model Training Testing Error  </a:t>
            </a:r>
            <a:br>
              <a:rPr lang="en-US" sz="3000" b="1" dirty="0"/>
            </a:b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74ED6-7B3D-4544-822F-4D3AFA3D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636" y="133889"/>
            <a:ext cx="913263" cy="461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DA0BEF-5FA2-7141-9155-C5A53936A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21" y="1033126"/>
            <a:ext cx="5535525" cy="367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36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7"/>
          <p:cNvSpPr txBox="1"/>
          <p:nvPr/>
        </p:nvSpPr>
        <p:spPr>
          <a:xfrm>
            <a:off x="164100" y="133889"/>
            <a:ext cx="8979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Impact of Findings</a:t>
            </a: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  <p:sp>
        <p:nvSpPr>
          <p:cNvPr id="239" name="Google Shape;239;p37"/>
          <p:cNvSpPr txBox="1"/>
          <p:nvPr/>
        </p:nvSpPr>
        <p:spPr>
          <a:xfrm>
            <a:off x="671799" y="1063633"/>
            <a:ext cx="5493104" cy="26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Leveraging predictive model has limited aggregate lift…  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But high frequency reviewers are more conscious of scoring to a curve… 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Yelp already allows users to filter by them…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But maybe Yelp should highlight more in the search choices    </a:t>
            </a:r>
            <a:endParaRPr sz="1800" b="1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CCD1E-5DC4-F944-9169-7053C9617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603" y="773489"/>
            <a:ext cx="2355697" cy="213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80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7"/>
          <p:cNvSpPr txBox="1"/>
          <p:nvPr/>
        </p:nvSpPr>
        <p:spPr>
          <a:xfrm>
            <a:off x="3379886" y="2251950"/>
            <a:ext cx="2384228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Thank you! </a:t>
            </a:r>
          </a:p>
          <a:p>
            <a:pPr lvl="0"/>
            <a:endParaRPr lang="en-US" sz="3000" b="1" dirty="0"/>
          </a:p>
          <a:p>
            <a:pPr lvl="0"/>
            <a:r>
              <a:rPr lang="en-US" sz="3000" b="1" dirty="0"/>
              <a:t> </a:t>
            </a: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</p:spTree>
    <p:extLst>
      <p:ext uri="{BB962C8B-B14F-4D97-AF65-F5344CB8AC3E}">
        <p14:creationId xmlns:p14="http://schemas.microsoft.com/office/powerpoint/2010/main" val="2461462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7"/>
          <p:cNvSpPr txBox="1"/>
          <p:nvPr/>
        </p:nvSpPr>
        <p:spPr>
          <a:xfrm>
            <a:off x="3379886" y="2251950"/>
            <a:ext cx="2384228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Appendix </a:t>
            </a: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</p:spTree>
    <p:extLst>
      <p:ext uri="{BB962C8B-B14F-4D97-AF65-F5344CB8AC3E}">
        <p14:creationId xmlns:p14="http://schemas.microsoft.com/office/powerpoint/2010/main" val="1119266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7"/>
          <p:cNvSpPr txBox="1"/>
          <p:nvPr/>
        </p:nvSpPr>
        <p:spPr>
          <a:xfrm>
            <a:off x="31896" y="133889"/>
            <a:ext cx="8979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Drivers of Business Aggregate Star Ratings  </a:t>
            </a: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  <p:sp>
        <p:nvSpPr>
          <p:cNvPr id="239" name="Google Shape;239;p37"/>
          <p:cNvSpPr txBox="1"/>
          <p:nvPr/>
        </p:nvSpPr>
        <p:spPr>
          <a:xfrm>
            <a:off x="671798" y="1063633"/>
            <a:ext cx="4440530" cy="26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Some clustering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Relatively weak correlations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74ED6-7B3D-4544-822F-4D3AFA3D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636" y="133889"/>
            <a:ext cx="913263" cy="461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89DFC8-2C73-3F46-AE42-408920BC9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254" y="773489"/>
            <a:ext cx="3962846" cy="2116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6B646A-342D-8444-90A4-5ABD826F3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2472283"/>
            <a:ext cx="3443380" cy="2284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E5CB1-DA4F-754D-977C-3F97AB33F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438" y="2884533"/>
            <a:ext cx="3839098" cy="22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86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7"/>
          <p:cNvSpPr txBox="1"/>
          <p:nvPr/>
        </p:nvSpPr>
        <p:spPr>
          <a:xfrm>
            <a:off x="164100" y="133889"/>
            <a:ext cx="8979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Approach &amp; Process </a:t>
            </a: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  <p:sp>
        <p:nvSpPr>
          <p:cNvPr id="239" name="Google Shape;239;p37"/>
          <p:cNvSpPr txBox="1"/>
          <p:nvPr/>
        </p:nvSpPr>
        <p:spPr>
          <a:xfrm>
            <a:off x="671799" y="1063633"/>
            <a:ext cx="8352900" cy="26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lvl="0" indent="-457200">
              <a:lnSpc>
                <a:spcPct val="115000"/>
              </a:lnSpc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-US" sz="2400" b="1" dirty="0">
                <a:solidFill>
                  <a:schemeClr val="dk1"/>
                </a:solidFill>
              </a:rPr>
              <a:t>Performance </a:t>
            </a:r>
          </a:p>
          <a:p>
            <a:pPr marL="533400" lvl="0" indent="-457200">
              <a:lnSpc>
                <a:spcPct val="115000"/>
              </a:lnSpc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-US" sz="2400" b="1" dirty="0">
                <a:solidFill>
                  <a:schemeClr val="dk1"/>
                </a:solidFill>
              </a:rPr>
              <a:t>Reducing Size of Data Set </a:t>
            </a:r>
          </a:p>
          <a:p>
            <a:pPr marL="533400" lvl="0" indent="-457200">
              <a:lnSpc>
                <a:spcPct val="115000"/>
              </a:lnSpc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-US" sz="2400" b="1" dirty="0">
                <a:solidFill>
                  <a:schemeClr val="dk1"/>
                </a:solidFill>
              </a:rPr>
              <a:t>EDA</a:t>
            </a:r>
          </a:p>
          <a:p>
            <a:pPr marL="533400" lvl="0" indent="-457200">
              <a:lnSpc>
                <a:spcPct val="115000"/>
              </a:lnSpc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-US" sz="2400" b="1" dirty="0">
                <a:solidFill>
                  <a:schemeClr val="dk1"/>
                </a:solidFill>
              </a:rPr>
              <a:t>Search for correlations </a:t>
            </a:r>
          </a:p>
          <a:p>
            <a:pPr marL="533400" lvl="0" indent="-457200">
              <a:lnSpc>
                <a:spcPct val="115000"/>
              </a:lnSpc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-US" sz="2400" b="1" dirty="0">
                <a:solidFill>
                  <a:schemeClr val="dk1"/>
                </a:solidFill>
              </a:rPr>
              <a:t>Seek out user segments</a:t>
            </a:r>
          </a:p>
          <a:p>
            <a:pPr marL="533400" lvl="0" indent="-457200">
              <a:lnSpc>
                <a:spcPct val="115000"/>
              </a:lnSpc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-US" sz="2400" b="1" dirty="0">
                <a:solidFill>
                  <a:schemeClr val="dk1"/>
                </a:solidFill>
              </a:rPr>
              <a:t>Select target and features</a:t>
            </a:r>
          </a:p>
          <a:p>
            <a:pPr marL="533400" lvl="0" indent="-457200">
              <a:lnSpc>
                <a:spcPct val="115000"/>
              </a:lnSpc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-US" sz="2400" b="1" dirty="0">
                <a:solidFill>
                  <a:schemeClr val="dk1"/>
                </a:solidFill>
              </a:rPr>
              <a:t>Test hypothesis with different models</a:t>
            </a:r>
          </a:p>
          <a:p>
            <a:pPr marL="76200" lvl="0">
              <a:lnSpc>
                <a:spcPct val="115000"/>
              </a:lnSpc>
              <a:buClr>
                <a:schemeClr val="dk1"/>
              </a:buClr>
              <a:buSzPts val="2400"/>
            </a:pPr>
            <a:r>
              <a:rPr lang="en-US" sz="2400" b="1" dirty="0">
                <a:solidFill>
                  <a:schemeClr val="dk1"/>
                </a:solidFill>
              </a:rPr>
              <a:t> </a:t>
            </a:r>
          </a:p>
          <a:p>
            <a:pPr marL="533400" lvl="0" indent="-457200">
              <a:lnSpc>
                <a:spcPct val="115000"/>
              </a:lnSpc>
              <a:buClr>
                <a:schemeClr val="dk1"/>
              </a:buClr>
              <a:buSzPts val="2400"/>
              <a:buFont typeface="+mj-lt"/>
              <a:buAutoNum type="arabicPeriod"/>
            </a:pPr>
            <a:endParaRPr sz="1800" b="1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03A20-9B25-3C40-873C-5998DEE7D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636" y="133889"/>
            <a:ext cx="913263" cy="4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9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7"/>
          <p:cNvSpPr txBox="1"/>
          <p:nvPr/>
        </p:nvSpPr>
        <p:spPr>
          <a:xfrm>
            <a:off x="164100" y="133889"/>
            <a:ext cx="8979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Metrics &amp; Assumptions  </a:t>
            </a: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  <p:sp>
        <p:nvSpPr>
          <p:cNvPr id="239" name="Google Shape;239;p37"/>
          <p:cNvSpPr txBox="1"/>
          <p:nvPr/>
        </p:nvSpPr>
        <p:spPr>
          <a:xfrm>
            <a:off x="671799" y="1063633"/>
            <a:ext cx="8075301" cy="26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lnSpc>
                <a:spcPct val="115000"/>
              </a:lnSpc>
              <a:buClr>
                <a:schemeClr val="dk1"/>
              </a:buClr>
              <a:buSzPts val="2400"/>
            </a:pPr>
            <a:r>
              <a:rPr lang="en-US" sz="2400" b="1" u="sng" dirty="0">
                <a:solidFill>
                  <a:schemeClr val="dk1"/>
                </a:solidFill>
              </a:rPr>
              <a:t>Key Metrics</a:t>
            </a:r>
          </a:p>
          <a:p>
            <a:pPr marL="419100" lvl="4" indent="-342900">
              <a:lnSpc>
                <a:spcPct val="115000"/>
              </a:lnSpc>
              <a:buClr>
                <a:schemeClr val="dk1"/>
              </a:buClr>
              <a:buSzPts val="2400"/>
              <a:buFont typeface="Wingdings" pitchFamily="2" charset="2"/>
              <a:buChar char="Ø"/>
            </a:pPr>
            <a:r>
              <a:rPr lang="en-US" sz="2400" b="1" dirty="0">
                <a:solidFill>
                  <a:schemeClr val="dk1"/>
                </a:solidFill>
              </a:rPr>
              <a:t>Accuracy score</a:t>
            </a:r>
          </a:p>
          <a:p>
            <a:pPr marL="419100" lvl="4" indent="-342900">
              <a:lnSpc>
                <a:spcPct val="115000"/>
              </a:lnSpc>
              <a:buClr>
                <a:schemeClr val="dk1"/>
              </a:buClr>
              <a:buSzPts val="2400"/>
              <a:buFont typeface="Wingdings" pitchFamily="2" charset="2"/>
              <a:buChar char="Ø"/>
            </a:pPr>
            <a:endParaRPr lang="en-US" sz="2400" b="1" dirty="0">
              <a:solidFill>
                <a:schemeClr val="dk1"/>
              </a:solidFill>
            </a:endParaRPr>
          </a:p>
          <a:p>
            <a:pPr marL="76200" lvl="0">
              <a:lnSpc>
                <a:spcPct val="115000"/>
              </a:lnSpc>
              <a:buClr>
                <a:schemeClr val="dk1"/>
              </a:buClr>
              <a:buSzPts val="2400"/>
            </a:pPr>
            <a:r>
              <a:rPr lang="en-US" sz="2400" b="1" u="sng" dirty="0">
                <a:solidFill>
                  <a:schemeClr val="dk1"/>
                </a:solidFill>
              </a:rPr>
              <a:t>Key Assumptions 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Wingdings" pitchFamily="2" charset="2"/>
              <a:buChar char="Ø"/>
            </a:pPr>
            <a:r>
              <a:rPr lang="en-US" sz="2400" b="1" dirty="0">
                <a:solidFill>
                  <a:schemeClr val="dk1"/>
                </a:solidFill>
              </a:rPr>
              <a:t>There is a correlation between star ratings and frequency of rating that can be measured 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Wingdings" pitchFamily="2" charset="2"/>
              <a:buChar char="Ø"/>
            </a:pPr>
            <a:r>
              <a:rPr lang="en-US" sz="2400" b="1" dirty="0">
                <a:solidFill>
                  <a:schemeClr val="dk1"/>
                </a:solidFill>
              </a:rPr>
              <a:t>That Yelp provided a full data set for Ohio</a:t>
            </a:r>
            <a:endParaRPr sz="1800" b="1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03A20-9B25-3C40-873C-5998DEE7D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636" y="133889"/>
            <a:ext cx="913263" cy="4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16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7"/>
          <p:cNvSpPr txBox="1"/>
          <p:nvPr/>
        </p:nvSpPr>
        <p:spPr>
          <a:xfrm>
            <a:off x="164100" y="133889"/>
            <a:ext cx="8979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Data Selection  </a:t>
            </a: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  <p:sp>
        <p:nvSpPr>
          <p:cNvPr id="239" name="Google Shape;239;p37"/>
          <p:cNvSpPr txBox="1"/>
          <p:nvPr/>
        </p:nvSpPr>
        <p:spPr>
          <a:xfrm>
            <a:off x="671799" y="1063633"/>
            <a:ext cx="8352900" cy="26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lnSpc>
                <a:spcPct val="115000"/>
              </a:lnSpc>
              <a:buClr>
                <a:schemeClr val="dk1"/>
              </a:buClr>
              <a:buSzPts val="2400"/>
            </a:pPr>
            <a:r>
              <a:rPr lang="en-US" sz="2400" b="1" dirty="0">
                <a:solidFill>
                  <a:schemeClr val="dk1"/>
                </a:solidFill>
              </a:rPr>
              <a:t>Available Yelp Data  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6MM+ reviews 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From 11 metros 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b="1" dirty="0">
              <a:solidFill>
                <a:schemeClr val="dk1"/>
              </a:solidFill>
            </a:endParaRPr>
          </a:p>
          <a:p>
            <a:pPr marL="76200" lvl="0">
              <a:lnSpc>
                <a:spcPct val="115000"/>
              </a:lnSpc>
              <a:buClr>
                <a:schemeClr val="dk1"/>
              </a:buClr>
              <a:buSzPts val="2400"/>
            </a:pPr>
            <a:endParaRPr lang="en-US" sz="2400" b="1" dirty="0">
              <a:solidFill>
                <a:schemeClr val="dk1"/>
              </a:solidFill>
            </a:endParaRPr>
          </a:p>
          <a:p>
            <a:pPr marL="76200" lvl="0">
              <a:lnSpc>
                <a:spcPct val="115000"/>
              </a:lnSpc>
              <a:buClr>
                <a:schemeClr val="dk1"/>
              </a:buClr>
              <a:buSzPts val="2400"/>
            </a:pPr>
            <a:r>
              <a:rPr lang="en-US" sz="2400" b="1" dirty="0">
                <a:solidFill>
                  <a:schemeClr val="dk1"/>
                </a:solidFill>
              </a:rPr>
              <a:t>Selected 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Reviews in Ohio 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Focused on Cleveland GMA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300K+ reviews selected</a:t>
            </a:r>
          </a:p>
          <a:p>
            <a:pPr marL="76200" lvl="0">
              <a:lnSpc>
                <a:spcPct val="115000"/>
              </a:lnSpc>
              <a:buClr>
                <a:schemeClr val="dk1"/>
              </a:buClr>
              <a:buSzPts val="2400"/>
            </a:pPr>
            <a:endParaRPr lang="en-US" sz="2400" b="1" dirty="0">
              <a:solidFill>
                <a:schemeClr val="dk1"/>
              </a:solidFill>
            </a:endParaRPr>
          </a:p>
          <a:p>
            <a:pPr marL="76200" lvl="0">
              <a:lnSpc>
                <a:spcPct val="115000"/>
              </a:lnSpc>
              <a:buClr>
                <a:schemeClr val="dk1"/>
              </a:buClr>
              <a:buSzPts val="2400"/>
            </a:pPr>
            <a:endParaRPr lang="en-US" sz="1800" b="1" dirty="0">
              <a:solidFill>
                <a:schemeClr val="dk1"/>
              </a:solidFill>
            </a:endParaRPr>
          </a:p>
          <a:p>
            <a:pPr marL="76200" lvl="0">
              <a:lnSpc>
                <a:spcPct val="115000"/>
              </a:lnSpc>
              <a:buClr>
                <a:schemeClr val="dk1"/>
              </a:buClr>
              <a:buSzPts val="2400"/>
            </a:pPr>
            <a:endParaRPr lang="en-US" sz="2400" b="1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9EDC4-1A20-D445-B227-F4BAE9600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636" y="133889"/>
            <a:ext cx="913263" cy="461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4FCEF-21ED-4243-818C-100E4E678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59" y="1481426"/>
            <a:ext cx="3403600" cy="307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CFD77D-4E22-F24F-81E4-67CD88B21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358" y="652174"/>
            <a:ext cx="3044843" cy="1919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54C05C-D6EA-9B48-9125-E3606309C6C7}"/>
              </a:ext>
            </a:extLst>
          </p:cNvPr>
          <p:cNvSpPr txBox="1"/>
          <p:nvPr/>
        </p:nvSpPr>
        <p:spPr>
          <a:xfrm>
            <a:off x="1113981" y="2452538"/>
            <a:ext cx="3329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https://www.yelp.com/dataset/challenge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6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7"/>
          <p:cNvSpPr txBox="1"/>
          <p:nvPr/>
        </p:nvSpPr>
        <p:spPr>
          <a:xfrm>
            <a:off x="164100" y="133889"/>
            <a:ext cx="8979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Overview of Business level reviews</a:t>
            </a:r>
            <a:br>
              <a:rPr lang="en-US" sz="3000" b="1" dirty="0"/>
            </a:br>
            <a:br>
              <a:rPr lang="en-US" sz="3000" b="1" dirty="0"/>
            </a:b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  <p:sp>
        <p:nvSpPr>
          <p:cNvPr id="239" name="Google Shape;239;p37"/>
          <p:cNvSpPr txBox="1"/>
          <p:nvPr/>
        </p:nvSpPr>
        <p:spPr>
          <a:xfrm>
            <a:off x="671798" y="1063633"/>
            <a:ext cx="7172212" cy="26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Mean star rating of 3.5</a:t>
            </a:r>
          </a:p>
          <a:p>
            <a:pPr marL="41910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Normal Distribution skewed left</a:t>
            </a:r>
          </a:p>
          <a:p>
            <a:pPr marL="41910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92% of businesses have only one location </a:t>
            </a:r>
          </a:p>
          <a:p>
            <a:pPr marL="41910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b="1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E7082-8B5F-F54F-BDF8-F81BEC6E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90" y="2504361"/>
            <a:ext cx="3900202" cy="24682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D74ED6-7B3D-4544-822F-4D3AFA3D2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636" y="133889"/>
            <a:ext cx="913263" cy="4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45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7"/>
          <p:cNvSpPr txBox="1"/>
          <p:nvPr/>
        </p:nvSpPr>
        <p:spPr>
          <a:xfrm>
            <a:off x="177955" y="133889"/>
            <a:ext cx="8979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Overview of Individual Reviews </a:t>
            </a:r>
            <a:br>
              <a:rPr lang="en-US" sz="3000" b="1" dirty="0"/>
            </a:b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  <p:sp>
        <p:nvSpPr>
          <p:cNvPr id="239" name="Google Shape;239;p37"/>
          <p:cNvSpPr txBox="1"/>
          <p:nvPr/>
        </p:nvSpPr>
        <p:spPr>
          <a:xfrm>
            <a:off x="671798" y="1063633"/>
            <a:ext cx="7172212" cy="26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Inverse normal distribution </a:t>
            </a:r>
          </a:p>
          <a:p>
            <a:pPr marL="41910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41% of reviews score a 5 star rating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74ED6-7B3D-4544-822F-4D3AFA3D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636" y="133889"/>
            <a:ext cx="913263" cy="461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CFC7F7-2BA1-4145-B9CA-02F39C57D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04" y="2214217"/>
            <a:ext cx="4048407" cy="254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5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7"/>
          <p:cNvSpPr txBox="1"/>
          <p:nvPr/>
        </p:nvSpPr>
        <p:spPr>
          <a:xfrm>
            <a:off x="164100" y="133889"/>
            <a:ext cx="8979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Overview of Reviewers  </a:t>
            </a: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  <p:sp>
        <p:nvSpPr>
          <p:cNvPr id="239" name="Google Shape;239;p37"/>
          <p:cNvSpPr txBox="1"/>
          <p:nvPr/>
        </p:nvSpPr>
        <p:spPr>
          <a:xfrm>
            <a:off x="671797" y="1063632"/>
            <a:ext cx="7877291" cy="315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2.3% of reviewers wrote 53% of all reviews   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58% of reviewers have written only one review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92K reviewers in the data set</a:t>
            </a:r>
            <a:br>
              <a:rPr lang="en-US" sz="2400" b="1" dirty="0">
                <a:solidFill>
                  <a:schemeClr val="dk1"/>
                </a:solidFill>
              </a:rPr>
            </a:br>
            <a:endParaRPr lang="en-US" sz="2400" b="1" dirty="0">
              <a:solidFill>
                <a:schemeClr val="dk1"/>
              </a:solidFill>
            </a:endParaRPr>
          </a:p>
          <a:p>
            <a:pPr marL="41910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b="1" dirty="0">
              <a:solidFill>
                <a:schemeClr val="dk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74ED6-7B3D-4544-822F-4D3AFA3D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636" y="133889"/>
            <a:ext cx="913263" cy="461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7CF68C-A93A-9B4D-B13A-0AD95B34F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2641545"/>
            <a:ext cx="4229100" cy="218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9080DB-8314-1A44-9B60-8AE291E11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800" y="2660595"/>
            <a:ext cx="39243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56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35400" cy="9729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38;p37">
            <a:extLst>
              <a:ext uri="{FF2B5EF4-FFF2-40B4-BE49-F238E27FC236}">
                <a16:creationId xmlns:a16="http://schemas.microsoft.com/office/drawing/2014/main" id="{F284DF14-88A4-9245-803C-68084363F82D}"/>
              </a:ext>
            </a:extLst>
          </p:cNvPr>
          <p:cNvSpPr txBox="1"/>
          <p:nvPr/>
        </p:nvSpPr>
        <p:spPr>
          <a:xfrm>
            <a:off x="164100" y="133889"/>
            <a:ext cx="8979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/>
              <a:t>Elite User Profile</a:t>
            </a: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F74B66-43D8-9B40-A5A2-AB386BFFB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295" y="773489"/>
            <a:ext cx="5697605" cy="41583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Google Shape;239;p37">
            <a:extLst>
              <a:ext uri="{FF2B5EF4-FFF2-40B4-BE49-F238E27FC236}">
                <a16:creationId xmlns:a16="http://schemas.microsoft.com/office/drawing/2014/main" id="{1A46979A-8B3F-A44D-9FB7-F6F2E917AAC1}"/>
              </a:ext>
            </a:extLst>
          </p:cNvPr>
          <p:cNvSpPr txBox="1"/>
          <p:nvPr/>
        </p:nvSpPr>
        <p:spPr>
          <a:xfrm>
            <a:off x="671799" y="1063633"/>
            <a:ext cx="8352900" cy="26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Reviews 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4s + 5s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“Useful”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Friends  </a:t>
            </a:r>
          </a:p>
          <a:p>
            <a:pPr marL="419100" lvl="0" indent="-342900">
              <a:lnSpc>
                <a:spcPct val="115000"/>
              </a:lnSpc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b="1" dirty="0">
              <a:solidFill>
                <a:schemeClr val="dk1"/>
              </a:solidFill>
            </a:endParaRPr>
          </a:p>
          <a:p>
            <a:pPr marL="76200" lvl="0">
              <a:lnSpc>
                <a:spcPct val="115000"/>
              </a:lnSpc>
              <a:buClr>
                <a:schemeClr val="dk1"/>
              </a:buClr>
              <a:buSzPts val="2400"/>
            </a:pPr>
            <a:endParaRPr lang="en-US" sz="2400" b="1" dirty="0">
              <a:solidFill>
                <a:schemeClr val="dk1"/>
              </a:solidFill>
            </a:endParaRPr>
          </a:p>
          <a:p>
            <a:pPr marL="76200" lvl="0">
              <a:lnSpc>
                <a:spcPct val="115000"/>
              </a:lnSpc>
              <a:buClr>
                <a:schemeClr val="dk1"/>
              </a:buClr>
              <a:buSzPts val="2400"/>
            </a:pPr>
            <a:endParaRPr lang="en-US" sz="1800" b="1" dirty="0">
              <a:solidFill>
                <a:schemeClr val="dk1"/>
              </a:solidFill>
            </a:endParaRPr>
          </a:p>
          <a:p>
            <a:pPr marL="76200" lvl="0">
              <a:lnSpc>
                <a:spcPct val="115000"/>
              </a:lnSpc>
              <a:buClr>
                <a:schemeClr val="dk1"/>
              </a:buClr>
              <a:buSzPts val="2400"/>
            </a:pPr>
            <a:endParaRPr lang="en-US" sz="2400" b="1" dirty="0">
              <a:solidFill>
                <a:schemeClr val="dk1"/>
              </a:solidFill>
            </a:endParaRP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6AF1D045-AAED-5C49-934B-0D71D7DD7B15}"/>
              </a:ext>
            </a:extLst>
          </p:cNvPr>
          <p:cNvSpPr/>
          <p:nvPr/>
        </p:nvSpPr>
        <p:spPr>
          <a:xfrm>
            <a:off x="2528860" y="1154345"/>
            <a:ext cx="341523" cy="363556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61E2CEC5-ABD1-E643-8D68-6DD85B58201C}"/>
              </a:ext>
            </a:extLst>
          </p:cNvPr>
          <p:cNvSpPr/>
          <p:nvPr/>
        </p:nvSpPr>
        <p:spPr>
          <a:xfrm>
            <a:off x="2358100" y="1572084"/>
            <a:ext cx="341523" cy="363556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78220339-B991-3643-B2C6-A8E07F530347}"/>
              </a:ext>
            </a:extLst>
          </p:cNvPr>
          <p:cNvSpPr/>
          <p:nvPr/>
        </p:nvSpPr>
        <p:spPr>
          <a:xfrm>
            <a:off x="2495810" y="1987665"/>
            <a:ext cx="341523" cy="363556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5BA415BD-43A1-7B40-996A-2DF7126F302E}"/>
              </a:ext>
            </a:extLst>
          </p:cNvPr>
          <p:cNvSpPr/>
          <p:nvPr/>
        </p:nvSpPr>
        <p:spPr>
          <a:xfrm>
            <a:off x="2358100" y="2415519"/>
            <a:ext cx="341523" cy="363556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660EDF-E8EA-3147-B2BB-353F137AD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636" y="133889"/>
            <a:ext cx="913263" cy="461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EA8D28-5462-9442-8033-FDEA5A554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50" y="3069219"/>
            <a:ext cx="2660333" cy="17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968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6217</TotalTime>
  <Words>582</Words>
  <Application>Microsoft Macintosh PowerPoint</Application>
  <PresentationFormat>On-screen Show (16:9)</PresentationFormat>
  <Paragraphs>160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Arial</vt:lpstr>
      <vt:lpstr>Wingdings</vt:lpstr>
      <vt:lpstr>Helvetica Neue</vt:lpstr>
      <vt:lpstr>Simple Light</vt:lpstr>
      <vt:lpstr>Custom Design</vt:lpstr>
      <vt:lpstr>Custom Design</vt:lpstr>
      <vt:lpstr>Relationship Between Quantity of Ratings and Rating Score on  Yelp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 Bidding </dc:title>
  <cp:lastModifiedBy>Han Huang</cp:lastModifiedBy>
  <cp:revision>103</cp:revision>
  <dcterms:modified xsi:type="dcterms:W3CDTF">2020-03-09T22:42:58Z</dcterms:modified>
</cp:coreProperties>
</file>